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3340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515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7212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0099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26846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19675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89807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93836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5561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6370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500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9054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0563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1941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64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9011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6952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F7B7C8B-CB2F-4B00-A6FB-D809E4919DD3}" type="datetimeFigureOut">
              <a:rPr lang="de-DE" smtClean="0"/>
              <a:t>24.06.2020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0B418BB-A41D-498C-BF95-E8233CCB59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2011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london.gov.uk/dataset/london-borough-profiles" TargetMode="External"/><Relationship Id="rId2" Type="http://schemas.openxmlformats.org/officeDocument/2006/relationships/hyperlink" Target="https://en.wikipedia.org/wiki/List_of_London_borough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i.foursquare.com/v2/venues/explor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9631" y="791710"/>
            <a:ext cx="6110499" cy="23876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London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Boroughs </a:t>
            </a:r>
            <a:br>
              <a:rPr lang="en-US" dirty="0" smtClean="0"/>
            </a:br>
            <a:r>
              <a:rPr lang="en-US" dirty="0" smtClean="0"/>
              <a:t>Clustering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449631" y="3541078"/>
            <a:ext cx="5538651" cy="1655762"/>
          </a:xfrm>
        </p:spPr>
        <p:txBody>
          <a:bodyPr/>
          <a:lstStyle/>
          <a:p>
            <a:pPr algn="l"/>
            <a:r>
              <a:rPr lang="en-US" dirty="0"/>
              <a:t>IBM Data Science Professional Certificate</a:t>
            </a:r>
            <a:endParaRPr lang="de-DE" dirty="0"/>
          </a:p>
          <a:p>
            <a:pPr algn="l"/>
            <a:r>
              <a:rPr lang="en-US" dirty="0"/>
              <a:t>Capstone Project</a:t>
            </a:r>
            <a:endParaRPr lang="de-DE" dirty="0"/>
          </a:p>
          <a:p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249333" cy="68580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9509759" y="5558608"/>
            <a:ext cx="2233249" cy="787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Tomás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Bertoglia</a:t>
            </a:r>
            <a:endParaRPr lang="de-DE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Munich, 26. Jun 2020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34" name="Picture 10" descr="https://www.kindpng.com/picc/b/780/7800319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346099"/>
            <a:ext cx="1323528" cy="49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75" y="1205680"/>
            <a:ext cx="1319526" cy="18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5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316281" y="2847974"/>
            <a:ext cx="6110499" cy="1622425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Thanks for your attention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249333" cy="6858000"/>
          </a:xfrm>
          <a:prstGeom prst="rect">
            <a:avLst/>
          </a:prstGeom>
        </p:spPr>
      </p:pic>
      <p:pic>
        <p:nvPicPr>
          <p:cNvPr id="1034" name="Picture 10" descr="https://www.kindpng.com/picc/b/780/7800319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346099"/>
            <a:ext cx="1323528" cy="49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75" y="1205680"/>
            <a:ext cx="1319526" cy="18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81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428625"/>
            <a:ext cx="9905998" cy="847725"/>
          </a:xfrm>
        </p:spPr>
        <p:txBody>
          <a:bodyPr/>
          <a:lstStyle/>
          <a:p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Challenges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Result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3" y="1704975"/>
            <a:ext cx="9905998" cy="4514850"/>
          </a:xfrm>
        </p:spPr>
        <p:txBody>
          <a:bodyPr>
            <a:normAutofit/>
          </a:bodyPr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stakeholder</a:t>
            </a:r>
            <a:r>
              <a:rPr lang="de-DE" dirty="0"/>
              <a:t> </a:t>
            </a:r>
            <a:r>
              <a:rPr lang="de-DE" dirty="0" err="1"/>
              <a:t>requires</a:t>
            </a:r>
            <a:r>
              <a:rPr lang="de-DE" dirty="0"/>
              <a:t> a </a:t>
            </a:r>
            <a:r>
              <a:rPr lang="de-DE" dirty="0" err="1"/>
              <a:t>selection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boroughs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his</a:t>
            </a:r>
            <a:r>
              <a:rPr lang="de-DE" dirty="0"/>
              <a:t> </a:t>
            </a:r>
            <a:r>
              <a:rPr lang="de-DE" dirty="0" err="1"/>
              <a:t>coffee</a:t>
            </a:r>
            <a:r>
              <a:rPr lang="de-DE" dirty="0"/>
              <a:t> </a:t>
            </a:r>
            <a:r>
              <a:rPr lang="de-DE" dirty="0" err="1"/>
              <a:t>schop</a:t>
            </a:r>
            <a:r>
              <a:rPr lang="de-DE" dirty="0"/>
              <a:t> </a:t>
            </a:r>
            <a:r>
              <a:rPr lang="de-DE" dirty="0" err="1"/>
              <a:t>chain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dirty="0" err="1"/>
              <a:t>Hig</a:t>
            </a:r>
            <a:r>
              <a:rPr lang="de-DE" dirty="0"/>
              <a:t>-end </a:t>
            </a:r>
            <a:r>
              <a:rPr lang="de-DE" dirty="0" err="1"/>
              <a:t>customer</a:t>
            </a:r>
            <a:r>
              <a:rPr lang="de-DE" dirty="0"/>
              <a:t> </a:t>
            </a:r>
            <a:r>
              <a:rPr lang="de-DE" dirty="0" err="1"/>
              <a:t>affluence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suitable</a:t>
            </a:r>
            <a:r>
              <a:rPr lang="de-DE" dirty="0"/>
              <a:t> </a:t>
            </a:r>
            <a:r>
              <a:rPr lang="de-DE" dirty="0" err="1"/>
              <a:t>commercial</a:t>
            </a:r>
            <a:r>
              <a:rPr lang="de-DE" dirty="0"/>
              <a:t> </a:t>
            </a:r>
            <a:r>
              <a:rPr lang="de-DE" dirty="0" err="1"/>
              <a:t>profile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requirements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r>
              <a:rPr lang="de-DE" dirty="0"/>
              <a:t>The </a:t>
            </a:r>
            <a:r>
              <a:rPr lang="de-DE" dirty="0" err="1"/>
              <a:t>ultimate</a:t>
            </a:r>
            <a:r>
              <a:rPr lang="de-DE" dirty="0"/>
              <a:t> </a:t>
            </a:r>
            <a:r>
              <a:rPr lang="de-DE" dirty="0" err="1"/>
              <a:t>goals</a:t>
            </a:r>
            <a:r>
              <a:rPr lang="de-DE" dirty="0"/>
              <a:t>: </a:t>
            </a:r>
            <a:r>
              <a:rPr lang="de-DE" dirty="0" err="1"/>
              <a:t>guarantee</a:t>
            </a:r>
            <a:r>
              <a:rPr lang="de-DE" dirty="0"/>
              <a:t> </a:t>
            </a:r>
            <a:r>
              <a:rPr lang="de-DE" dirty="0" err="1"/>
              <a:t>brand</a:t>
            </a:r>
            <a:r>
              <a:rPr lang="de-DE" dirty="0"/>
              <a:t> </a:t>
            </a:r>
            <a:r>
              <a:rPr lang="de-DE" dirty="0" err="1"/>
              <a:t>positioning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business</a:t>
            </a:r>
            <a:r>
              <a:rPr lang="de-DE" dirty="0"/>
              <a:t> </a:t>
            </a:r>
            <a:r>
              <a:rPr lang="de-DE" dirty="0" err="1"/>
              <a:t>success</a:t>
            </a:r>
            <a:r>
              <a:rPr lang="de-DE" dirty="0"/>
              <a:t>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4079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428625"/>
            <a:ext cx="9905998" cy="847725"/>
          </a:xfrm>
        </p:spPr>
        <p:txBody>
          <a:bodyPr/>
          <a:lstStyle/>
          <a:p>
            <a:r>
              <a:rPr lang="de-DE" dirty="0" smtClean="0"/>
              <a:t>Data &amp; </a:t>
            </a:r>
            <a:r>
              <a:rPr lang="de-DE" dirty="0" err="1" smtClean="0"/>
              <a:t>Preparation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3" y="1704975"/>
            <a:ext cx="9905998" cy="4514850"/>
          </a:xfrm>
        </p:spPr>
        <p:txBody>
          <a:bodyPr>
            <a:normAutofit/>
          </a:bodyPr>
          <a:lstStyle/>
          <a:p>
            <a:r>
              <a:rPr lang="de-DE" dirty="0" smtClean="0"/>
              <a:t>Boroughs </a:t>
            </a:r>
            <a:r>
              <a:rPr lang="de-DE" dirty="0" err="1" smtClean="0"/>
              <a:t>and</a:t>
            </a:r>
            <a:r>
              <a:rPr lang="de-DE" dirty="0"/>
              <a:t> </a:t>
            </a:r>
            <a:r>
              <a:rPr lang="de-DE" dirty="0" err="1" smtClean="0"/>
              <a:t>Coordinates</a:t>
            </a:r>
            <a:r>
              <a:rPr lang="de-DE" dirty="0" smtClean="0"/>
              <a:t> Dataset </a:t>
            </a:r>
            <a:r>
              <a:rPr lang="de-DE" dirty="0" err="1" smtClean="0"/>
              <a:t>crawled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wikipedia</a:t>
            </a:r>
            <a:r>
              <a:rPr lang="de-DE" dirty="0" smtClean="0"/>
              <a:t>: </a:t>
            </a:r>
            <a:r>
              <a:rPr lang="en-US" u="sng" dirty="0">
                <a:effectLst/>
                <a:hlinkClick r:id="rId2"/>
              </a:rPr>
              <a:t>https://</a:t>
            </a:r>
            <a:r>
              <a:rPr lang="en-US" u="sng" dirty="0" smtClean="0">
                <a:effectLst/>
                <a:hlinkClick r:id="rId2"/>
              </a:rPr>
              <a:t>en.wikipedia.org/wiki/List_of_London_boroughs</a:t>
            </a:r>
            <a:endParaRPr lang="en-US" u="sng" dirty="0">
              <a:effectLst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i="1" dirty="0" err="1" smtClean="0">
                <a:effectLst/>
              </a:rPr>
              <a:t>BeautifulSoup</a:t>
            </a:r>
            <a:r>
              <a:rPr lang="en-US" i="1" dirty="0" smtClean="0">
                <a:effectLst/>
              </a:rPr>
              <a:t> used for scrapping.</a:t>
            </a:r>
          </a:p>
          <a:p>
            <a:pPr>
              <a:buFont typeface="Wingdings" panose="05000000000000000000" pitchFamily="2" charset="2"/>
              <a:buChar char="ü"/>
            </a:pPr>
            <a:endParaRPr lang="de-DE" dirty="0" smtClean="0"/>
          </a:p>
          <a:p>
            <a:r>
              <a:rPr lang="de-DE" dirty="0" err="1" smtClean="0"/>
              <a:t>Demographc</a:t>
            </a:r>
            <a:r>
              <a:rPr lang="de-DE" dirty="0" smtClean="0"/>
              <a:t> Data </a:t>
            </a:r>
            <a:r>
              <a:rPr lang="de-DE" dirty="0" err="1" smtClean="0"/>
              <a:t>downloaded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en-US" dirty="0">
                <a:effectLst/>
              </a:rPr>
              <a:t>Greater London Authority (GLA</a:t>
            </a:r>
            <a:r>
              <a:rPr lang="en-US" dirty="0" smtClean="0">
                <a:effectLst/>
              </a:rPr>
              <a:t>) website: </a:t>
            </a:r>
            <a:r>
              <a:rPr lang="en-US" u="sng" dirty="0" smtClean="0">
                <a:effectLst/>
                <a:hlinkClick r:id="rId3"/>
              </a:rPr>
              <a:t>https</a:t>
            </a:r>
            <a:r>
              <a:rPr lang="en-US" u="sng" dirty="0">
                <a:effectLst/>
                <a:hlinkClick r:id="rId3"/>
              </a:rPr>
              <a:t>://</a:t>
            </a:r>
            <a:r>
              <a:rPr lang="en-US" u="sng" dirty="0" smtClean="0">
                <a:effectLst/>
                <a:hlinkClick r:id="rId3"/>
              </a:rPr>
              <a:t>data.london.gov.uk/dataset/london-borough-profiles</a:t>
            </a:r>
            <a:endParaRPr lang="en-US" u="sng" dirty="0" smtClean="0">
              <a:effectLst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effectLst/>
              </a:rPr>
              <a:t>6 out of 81 Features selected</a:t>
            </a:r>
            <a:r>
              <a:rPr lang="en-US" dirty="0" smtClean="0">
                <a:effectLst/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i="1" dirty="0" err="1">
                <a:effectLst/>
              </a:rPr>
              <a:t>StandardScaler</a:t>
            </a:r>
            <a:r>
              <a:rPr lang="en-US" dirty="0">
                <a:effectLst/>
              </a:rPr>
              <a:t> package </a:t>
            </a:r>
            <a:r>
              <a:rPr lang="en-US" dirty="0" smtClean="0">
                <a:effectLst/>
              </a:rPr>
              <a:t>used for normalization 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effectLst/>
            </a:endParaRPr>
          </a:p>
          <a:p>
            <a:r>
              <a:rPr lang="de-DE" dirty="0" err="1" smtClean="0"/>
              <a:t>Venues</a:t>
            </a:r>
            <a:r>
              <a:rPr lang="de-DE" dirty="0" smtClean="0"/>
              <a:t> Data </a:t>
            </a:r>
            <a:r>
              <a:rPr lang="de-DE" dirty="0" err="1" smtClean="0"/>
              <a:t>obained</a:t>
            </a:r>
            <a:r>
              <a:rPr lang="de-DE" dirty="0" smtClean="0"/>
              <a:t> </a:t>
            </a:r>
            <a:r>
              <a:rPr lang="de-DE" dirty="0" err="1" smtClean="0"/>
              <a:t>through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Foursquare</a:t>
            </a:r>
            <a:r>
              <a:rPr lang="de-DE" dirty="0" smtClean="0"/>
              <a:t> API: </a:t>
            </a:r>
            <a:r>
              <a:rPr lang="de-DE" dirty="0" smtClean="0">
                <a:hlinkClick r:id="rId4"/>
              </a:rPr>
              <a:t>https</a:t>
            </a:r>
            <a:r>
              <a:rPr lang="de-DE" dirty="0">
                <a:hlinkClick r:id="rId4"/>
              </a:rPr>
              <a:t>://</a:t>
            </a:r>
            <a:r>
              <a:rPr lang="de-DE" dirty="0" smtClean="0">
                <a:hlinkClick r:id="rId4"/>
              </a:rPr>
              <a:t>api.foursquare.com/v2/venues/explore</a:t>
            </a:r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0297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428625"/>
            <a:ext cx="9905998" cy="847725"/>
          </a:xfrm>
        </p:spPr>
        <p:txBody>
          <a:bodyPr/>
          <a:lstStyle/>
          <a:p>
            <a:r>
              <a:rPr lang="de-DE" dirty="0" smtClean="0"/>
              <a:t>Data &amp; </a:t>
            </a:r>
            <a:r>
              <a:rPr lang="de-DE" dirty="0" err="1" smtClean="0"/>
              <a:t>Preparation</a:t>
            </a:r>
            <a:endParaRPr lang="de-DE" dirty="0"/>
          </a:p>
        </p:txBody>
      </p:sp>
      <p:pic>
        <p:nvPicPr>
          <p:cNvPr id="4" name="Grafik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088" y="1513837"/>
            <a:ext cx="4776789" cy="398208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hteck 5"/>
          <p:cNvSpPr/>
          <p:nvPr/>
        </p:nvSpPr>
        <p:spPr>
          <a:xfrm>
            <a:off x="1243010" y="5733415"/>
            <a:ext cx="93570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 err="1" smtClean="0"/>
              <a:t>Demographc</a:t>
            </a:r>
            <a:r>
              <a:rPr lang="de-DE" dirty="0" smtClean="0"/>
              <a:t> Data: Features </a:t>
            </a:r>
            <a:r>
              <a:rPr lang="de-DE" dirty="0" err="1" smtClean="0"/>
              <a:t>Selection</a:t>
            </a:r>
            <a:r>
              <a:rPr lang="de-DE" dirty="0" smtClean="0"/>
              <a:t>: high </a:t>
            </a:r>
            <a:r>
              <a:rPr lang="en-US" dirty="0" smtClean="0"/>
              <a:t>correlation </a:t>
            </a:r>
            <a:r>
              <a:rPr lang="en-US" dirty="0"/>
              <a:t>between ‚House Price‘ </a:t>
            </a:r>
            <a:endParaRPr lang="en-US" dirty="0" smtClean="0"/>
          </a:p>
          <a:p>
            <a:r>
              <a:rPr lang="en-US" dirty="0" smtClean="0"/>
              <a:t>and </a:t>
            </a:r>
            <a:r>
              <a:rPr lang="en-US" dirty="0"/>
              <a:t>3 other Features </a:t>
            </a:r>
            <a:r>
              <a:rPr lang="en-US" dirty="0" smtClean="0"/>
              <a:t>suggest his removal.</a:t>
            </a:r>
            <a:endParaRPr lang="de-DE" dirty="0"/>
          </a:p>
        </p:txBody>
      </p:sp>
      <p:pic>
        <p:nvPicPr>
          <p:cNvPr id="7" name="Grafik 6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95"/>
          <a:stretch/>
        </p:blipFill>
        <p:spPr bwMode="auto">
          <a:xfrm>
            <a:off x="911578" y="1513837"/>
            <a:ext cx="4709160" cy="398208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Pfeil nach rechts 7"/>
          <p:cNvSpPr/>
          <p:nvPr/>
        </p:nvSpPr>
        <p:spPr>
          <a:xfrm>
            <a:off x="5706463" y="3185795"/>
            <a:ext cx="723900" cy="638175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Ellipse 2"/>
          <p:cNvSpPr/>
          <p:nvPr/>
        </p:nvSpPr>
        <p:spPr>
          <a:xfrm>
            <a:off x="2098766" y="3400425"/>
            <a:ext cx="2926080" cy="37201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/>
          <p:cNvSpPr/>
          <p:nvPr/>
        </p:nvSpPr>
        <p:spPr>
          <a:xfrm rot="5400000">
            <a:off x="2995294" y="2680968"/>
            <a:ext cx="2724788" cy="4286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60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428625"/>
            <a:ext cx="9905998" cy="847725"/>
          </a:xfrm>
        </p:spPr>
        <p:txBody>
          <a:bodyPr/>
          <a:lstStyle/>
          <a:p>
            <a:r>
              <a:rPr lang="de-DE" dirty="0" err="1" smtClean="0"/>
              <a:t>Demographic</a:t>
            </a:r>
            <a:r>
              <a:rPr lang="de-DE" dirty="0" smtClean="0"/>
              <a:t> Clustering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814384" y="4590415"/>
            <a:ext cx="900599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Main </a:t>
            </a:r>
            <a:r>
              <a:rPr lang="de-DE" dirty="0" err="1" smtClean="0"/>
              <a:t>aim</a:t>
            </a:r>
            <a:r>
              <a:rPr lang="de-DE" dirty="0" smtClean="0"/>
              <a:t>: </a:t>
            </a:r>
            <a:r>
              <a:rPr lang="de-DE" dirty="0" err="1" smtClean="0"/>
              <a:t>guarantee</a:t>
            </a:r>
            <a:r>
              <a:rPr lang="de-DE" dirty="0" smtClean="0"/>
              <a:t> high-end </a:t>
            </a:r>
            <a:r>
              <a:rPr lang="de-DE" dirty="0" err="1" smtClean="0"/>
              <a:t>customer</a:t>
            </a:r>
            <a:r>
              <a:rPr lang="de-DE" dirty="0" smtClean="0"/>
              <a:t> </a:t>
            </a:r>
            <a:r>
              <a:rPr lang="de-DE" dirty="0" err="1" smtClean="0"/>
              <a:t>profile</a:t>
            </a:r>
            <a:r>
              <a:rPr lang="de-DE" dirty="0" smtClean="0"/>
              <a:t> </a:t>
            </a:r>
            <a:r>
              <a:rPr lang="de-DE" dirty="0" err="1" smtClean="0"/>
              <a:t>required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stakeholder</a:t>
            </a:r>
            <a:r>
              <a:rPr lang="de-DE" dirty="0" smtClean="0"/>
              <a:t>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 smtClean="0"/>
              <a:t>Special </a:t>
            </a:r>
            <a:r>
              <a:rPr lang="de-DE" dirty="0" err="1" smtClean="0"/>
              <a:t>focus</a:t>
            </a:r>
            <a:r>
              <a:rPr lang="de-DE" dirty="0" smtClean="0"/>
              <a:t> </a:t>
            </a:r>
            <a:r>
              <a:rPr lang="de-DE" dirty="0" err="1" smtClean="0"/>
              <a:t>put</a:t>
            </a:r>
            <a:r>
              <a:rPr lang="de-DE" dirty="0" smtClean="0"/>
              <a:t> in </a:t>
            </a:r>
            <a:r>
              <a:rPr lang="de-DE" dirty="0" err="1" smtClean="0"/>
              <a:t>clusters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‚High Median Income‘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 smtClean="0"/>
              <a:t>Central </a:t>
            </a:r>
            <a:r>
              <a:rPr lang="de-DE" dirty="0" err="1" smtClean="0"/>
              <a:t>location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boroughs</a:t>
            </a:r>
            <a:r>
              <a:rPr lang="de-DE" dirty="0" smtClean="0"/>
              <a:t> also </a:t>
            </a:r>
            <a:r>
              <a:rPr lang="de-DE" dirty="0" err="1" smtClean="0"/>
              <a:t>favored</a:t>
            </a:r>
            <a:endParaRPr lang="de-DE" dirty="0"/>
          </a:p>
        </p:txBody>
      </p:sp>
      <p:pic>
        <p:nvPicPr>
          <p:cNvPr id="9" name="Grafik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384" y="1450340"/>
            <a:ext cx="4391825" cy="2820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5704" y="1450340"/>
            <a:ext cx="6325772" cy="192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102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428625"/>
            <a:ext cx="9905998" cy="847725"/>
          </a:xfrm>
        </p:spPr>
        <p:txBody>
          <a:bodyPr/>
          <a:lstStyle/>
          <a:p>
            <a:r>
              <a:rPr lang="de-DE" dirty="0"/>
              <a:t>Clustering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Venues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814384" y="4590415"/>
            <a:ext cx="964719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Main </a:t>
            </a:r>
            <a:r>
              <a:rPr lang="de-DE" dirty="0" err="1" smtClean="0"/>
              <a:t>aim</a:t>
            </a:r>
            <a:r>
              <a:rPr lang="de-DE" dirty="0" smtClean="0"/>
              <a:t>: </a:t>
            </a:r>
            <a:r>
              <a:rPr lang="de-DE" dirty="0" err="1" smtClean="0"/>
              <a:t>guarantee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selection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suitable</a:t>
            </a:r>
            <a:r>
              <a:rPr lang="de-DE" dirty="0" smtClean="0"/>
              <a:t> </a:t>
            </a:r>
            <a:r>
              <a:rPr lang="de-DE" dirty="0" err="1" smtClean="0"/>
              <a:t>boroughs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coffee</a:t>
            </a:r>
            <a:r>
              <a:rPr lang="de-DE" dirty="0" smtClean="0"/>
              <a:t> </a:t>
            </a:r>
            <a:r>
              <a:rPr lang="de-DE" dirty="0" err="1" smtClean="0"/>
              <a:t>shop</a:t>
            </a:r>
            <a:r>
              <a:rPr lang="de-DE" dirty="0" smtClean="0"/>
              <a:t> </a:t>
            </a:r>
            <a:r>
              <a:rPr lang="de-DE" dirty="0" err="1" smtClean="0"/>
              <a:t>chain</a:t>
            </a:r>
            <a:r>
              <a:rPr lang="de-DE" dirty="0" smtClean="0"/>
              <a:t>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 smtClean="0"/>
              <a:t>Focus on </a:t>
            </a:r>
            <a:r>
              <a:rPr lang="de-DE" dirty="0" err="1" smtClean="0"/>
              <a:t>clusters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high </a:t>
            </a:r>
            <a:r>
              <a:rPr lang="de-DE" dirty="0" err="1" smtClean="0"/>
              <a:t>presence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Coffee </a:t>
            </a:r>
            <a:r>
              <a:rPr lang="de-DE" dirty="0" err="1" smtClean="0"/>
              <a:t>shops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Cafés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 smtClean="0"/>
              <a:t>Attention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complimentary</a:t>
            </a:r>
            <a:r>
              <a:rPr lang="de-DE" dirty="0" smtClean="0"/>
              <a:t>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target</a:t>
            </a:r>
            <a:r>
              <a:rPr lang="de-DE" dirty="0" smtClean="0"/>
              <a:t> </a:t>
            </a:r>
            <a:r>
              <a:rPr lang="de-DE" dirty="0" err="1" smtClean="0"/>
              <a:t>customers</a:t>
            </a:r>
            <a:r>
              <a:rPr lang="de-DE" dirty="0"/>
              <a:t> </a:t>
            </a:r>
            <a:r>
              <a:rPr lang="de-DE" dirty="0" smtClean="0"/>
              <a:t>such </a:t>
            </a:r>
            <a:r>
              <a:rPr lang="de-DE" dirty="0" err="1" smtClean="0"/>
              <a:t>as</a:t>
            </a:r>
            <a:r>
              <a:rPr lang="de-DE" dirty="0" smtClean="0"/>
              <a:t> Hotels</a:t>
            </a:r>
            <a:endParaRPr lang="de-DE" dirty="0"/>
          </a:p>
        </p:txBody>
      </p:sp>
      <p:pic>
        <p:nvPicPr>
          <p:cNvPr id="7" name="Grafik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384" y="1450340"/>
            <a:ext cx="4391825" cy="2832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811" y="1450340"/>
            <a:ext cx="5629275" cy="286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440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428625"/>
            <a:ext cx="9905998" cy="847725"/>
          </a:xfrm>
        </p:spPr>
        <p:txBody>
          <a:bodyPr/>
          <a:lstStyle/>
          <a:p>
            <a:r>
              <a:rPr lang="de-DE" dirty="0" smtClean="0"/>
              <a:t>LOW ARI SCORE: </a:t>
            </a:r>
            <a:r>
              <a:rPr lang="de-DE" dirty="0" err="1" smtClean="0"/>
              <a:t>Intersection</a:t>
            </a:r>
            <a:r>
              <a:rPr lang="de-DE" dirty="0" smtClean="0"/>
              <a:t> </a:t>
            </a:r>
            <a:r>
              <a:rPr lang="de-DE" dirty="0" err="1" smtClean="0"/>
              <a:t>required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814384" y="4590415"/>
            <a:ext cx="974818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A </a:t>
            </a:r>
            <a:r>
              <a:rPr lang="de-DE" dirty="0" err="1" smtClean="0"/>
              <a:t>low</a:t>
            </a:r>
            <a:r>
              <a:rPr lang="de-DE" dirty="0" smtClean="0"/>
              <a:t> ARI Score </a:t>
            </a:r>
            <a:r>
              <a:rPr lang="de-DE" dirty="0" err="1" smtClean="0"/>
              <a:t>suggest</a:t>
            </a:r>
            <a:r>
              <a:rPr lang="de-DE" dirty="0" smtClean="0"/>
              <a:t> </a:t>
            </a:r>
            <a:r>
              <a:rPr lang="de-DE" dirty="0" err="1" smtClean="0"/>
              <a:t>independent</a:t>
            </a:r>
            <a:r>
              <a:rPr lang="de-DE" dirty="0" smtClean="0"/>
              <a:t> </a:t>
            </a:r>
            <a:r>
              <a:rPr lang="de-DE" dirty="0" err="1" smtClean="0"/>
              <a:t>logics</a:t>
            </a:r>
            <a:r>
              <a:rPr lang="de-DE" dirty="0" smtClean="0"/>
              <a:t> </a:t>
            </a:r>
            <a:r>
              <a:rPr lang="de-DE" dirty="0" err="1" smtClean="0"/>
              <a:t>under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2 </a:t>
            </a:r>
            <a:r>
              <a:rPr lang="de-DE" dirty="0" err="1" smtClean="0"/>
              <a:t>clustering</a:t>
            </a:r>
            <a:r>
              <a:rPr lang="de-DE" dirty="0" smtClean="0"/>
              <a:t> </a:t>
            </a:r>
            <a:r>
              <a:rPr lang="de-DE" dirty="0" err="1" smtClean="0"/>
              <a:t>logics</a:t>
            </a:r>
            <a:r>
              <a:rPr lang="de-DE" dirty="0" smtClean="0"/>
              <a:t> </a:t>
            </a:r>
            <a:r>
              <a:rPr lang="de-DE" dirty="0" err="1" smtClean="0"/>
              <a:t>empoyed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 err="1" smtClean="0"/>
              <a:t>Both</a:t>
            </a:r>
            <a:r>
              <a:rPr lang="de-DE" dirty="0" smtClean="0"/>
              <a:t> </a:t>
            </a:r>
            <a:r>
              <a:rPr lang="de-DE" dirty="0" err="1" smtClean="0"/>
              <a:t>logics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combined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fulfill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/>
              <a:t> </a:t>
            </a:r>
            <a:r>
              <a:rPr lang="de-DE" dirty="0" err="1" smtClean="0"/>
              <a:t>requirements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Stakeholder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 err="1" smtClean="0"/>
              <a:t>Intersection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Boroughs </a:t>
            </a:r>
            <a:r>
              <a:rPr lang="de-DE" dirty="0" err="1" smtClean="0"/>
              <a:t>selected</a:t>
            </a:r>
            <a:r>
              <a:rPr lang="de-DE" dirty="0" smtClean="0"/>
              <a:t> after </a:t>
            </a:r>
            <a:r>
              <a:rPr lang="de-DE" dirty="0" err="1" smtClean="0"/>
              <a:t>clustering</a:t>
            </a:r>
            <a:r>
              <a:rPr lang="de-DE" dirty="0" smtClean="0"/>
              <a:t> </a:t>
            </a:r>
            <a:r>
              <a:rPr lang="de-DE" dirty="0" err="1" smtClean="0"/>
              <a:t>selection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applied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047557"/>
            <a:ext cx="6019800" cy="1266825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8814" y="1657350"/>
            <a:ext cx="2998597" cy="194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99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428625"/>
            <a:ext cx="9905998" cy="847725"/>
          </a:xfrm>
        </p:spPr>
        <p:txBody>
          <a:bodyPr/>
          <a:lstStyle/>
          <a:p>
            <a:r>
              <a:rPr lang="de-DE" dirty="0" smtClean="0"/>
              <a:t>Final </a:t>
            </a:r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814384" y="4590415"/>
            <a:ext cx="97449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The </a:t>
            </a:r>
            <a:r>
              <a:rPr lang="de-DE" dirty="0" err="1" smtClean="0"/>
              <a:t>intesection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last </a:t>
            </a:r>
            <a:r>
              <a:rPr lang="de-DE" dirty="0" err="1" smtClean="0"/>
              <a:t>step</a:t>
            </a:r>
            <a:r>
              <a:rPr lang="de-DE" dirty="0" smtClean="0"/>
              <a:t> </a:t>
            </a:r>
            <a:r>
              <a:rPr lang="de-DE" dirty="0" err="1" smtClean="0"/>
              <a:t>provided</a:t>
            </a:r>
            <a:r>
              <a:rPr lang="de-DE" dirty="0" smtClean="0"/>
              <a:t> a </a:t>
            </a:r>
            <a:r>
              <a:rPr lang="de-DE" dirty="0" err="1" smtClean="0"/>
              <a:t>short</a:t>
            </a:r>
            <a:r>
              <a:rPr lang="de-DE" dirty="0" smtClean="0"/>
              <a:t> </a:t>
            </a:r>
            <a:r>
              <a:rPr lang="de-DE" dirty="0" err="1" smtClean="0"/>
              <a:t>list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7 </a:t>
            </a:r>
            <a:r>
              <a:rPr lang="de-DE" dirty="0" err="1" smtClean="0"/>
              <a:t>boroughs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 err="1" smtClean="0"/>
              <a:t>Those</a:t>
            </a:r>
            <a:r>
              <a:rPr lang="de-DE" dirty="0" smtClean="0"/>
              <a:t> </a:t>
            </a:r>
            <a:r>
              <a:rPr lang="de-DE" dirty="0" err="1" smtClean="0"/>
              <a:t>boroughs</a:t>
            </a:r>
            <a:r>
              <a:rPr lang="de-DE" dirty="0" smtClean="0"/>
              <a:t> </a:t>
            </a:r>
            <a:r>
              <a:rPr lang="de-DE" dirty="0" err="1" smtClean="0"/>
              <a:t>fulfill</a:t>
            </a:r>
            <a:r>
              <a:rPr lang="de-DE" dirty="0" smtClean="0"/>
              <a:t> </a:t>
            </a:r>
            <a:r>
              <a:rPr lang="de-DE" dirty="0" err="1" smtClean="0"/>
              <a:t>both</a:t>
            </a:r>
            <a:r>
              <a:rPr lang="de-DE" dirty="0" smtClean="0"/>
              <a:t>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market</a:t>
            </a:r>
            <a:r>
              <a:rPr lang="de-DE" dirty="0" smtClean="0"/>
              <a:t> potential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customer</a:t>
            </a:r>
            <a:r>
              <a:rPr lang="de-DE" dirty="0" smtClean="0"/>
              <a:t> </a:t>
            </a:r>
            <a:r>
              <a:rPr lang="de-DE" dirty="0" err="1" smtClean="0"/>
              <a:t>profile</a:t>
            </a:r>
            <a:r>
              <a:rPr lang="de-DE" dirty="0" smtClean="0"/>
              <a:t> </a:t>
            </a:r>
            <a:r>
              <a:rPr lang="de-DE" dirty="0" err="1" smtClean="0"/>
              <a:t>requirements</a:t>
            </a:r>
            <a:r>
              <a:rPr lang="de-DE" dirty="0" smtClean="0"/>
              <a:t>.</a:t>
            </a:r>
          </a:p>
        </p:txBody>
      </p:sp>
      <p:pic>
        <p:nvPicPr>
          <p:cNvPr id="7" name="Grafik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707" y="1276350"/>
            <a:ext cx="3855085" cy="303339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hteck 3"/>
          <p:cNvSpPr/>
          <p:nvPr/>
        </p:nvSpPr>
        <p:spPr>
          <a:xfrm>
            <a:off x="5791200" y="1557020"/>
            <a:ext cx="3429000" cy="2166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Camden</a:t>
            </a:r>
            <a:endParaRPr lang="de-DE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Hammersmith and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Fulham</a:t>
            </a:r>
            <a:endParaRPr lang="de-DE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Islington</a:t>
            </a:r>
            <a:endParaRPr lang="de-DE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Kensington and Chelsea</a:t>
            </a:r>
            <a:endParaRPr lang="de-DE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Lambeth</a:t>
            </a:r>
            <a:endParaRPr lang="de-DE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Southwark</a:t>
            </a:r>
            <a:endParaRPr lang="de-DE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Westminster</a:t>
            </a:r>
            <a:endParaRPr lang="de-DE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393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428625"/>
            <a:ext cx="9905998" cy="847725"/>
          </a:xfrm>
        </p:spPr>
        <p:txBody>
          <a:bodyPr/>
          <a:lstStyle/>
          <a:p>
            <a:r>
              <a:rPr lang="de-DE" dirty="0" err="1" smtClean="0"/>
              <a:t>Conclusion</a:t>
            </a:r>
            <a:r>
              <a:rPr lang="de-DE" dirty="0" smtClean="0"/>
              <a:t> &amp; Further </a:t>
            </a:r>
            <a:r>
              <a:rPr lang="de-DE" dirty="0" err="1" smtClean="0"/>
              <a:t>requirements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814384" y="4590415"/>
            <a:ext cx="102330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 err="1" smtClean="0"/>
              <a:t>Very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r>
              <a:rPr lang="de-DE" dirty="0" smtClean="0"/>
              <a:t>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would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combine</a:t>
            </a:r>
            <a:r>
              <a:rPr lang="de-DE" dirty="0" smtClean="0"/>
              <a:t> different </a:t>
            </a:r>
            <a:r>
              <a:rPr lang="de-DE" dirty="0" err="1" smtClean="0"/>
              <a:t>procedures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attend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stakeholder‘s</a:t>
            </a:r>
            <a:r>
              <a:rPr lang="de-DE" dirty="0" smtClean="0"/>
              <a:t> </a:t>
            </a:r>
            <a:r>
              <a:rPr lang="de-DE" dirty="0" err="1" smtClean="0"/>
              <a:t>requirements</a:t>
            </a:r>
            <a:r>
              <a:rPr lang="de-DE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 smtClean="0"/>
              <a:t>The </a:t>
            </a:r>
            <a:r>
              <a:rPr lang="de-DE" dirty="0" err="1" smtClean="0"/>
              <a:t>intersection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a </a:t>
            </a:r>
            <a:r>
              <a:rPr lang="de-DE" dirty="0" err="1" smtClean="0"/>
              <a:t>great</a:t>
            </a:r>
            <a:r>
              <a:rPr lang="de-DE" dirty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escalable</a:t>
            </a:r>
            <a:r>
              <a:rPr lang="de-DE" dirty="0" smtClean="0"/>
              <a:t> </a:t>
            </a:r>
            <a:r>
              <a:rPr lang="de-DE" dirty="0" err="1" smtClean="0"/>
              <a:t>tool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satisfy</a:t>
            </a:r>
            <a:r>
              <a:rPr lang="de-DE" dirty="0" smtClean="0"/>
              <a:t> multiple </a:t>
            </a:r>
            <a:r>
              <a:rPr lang="de-DE" dirty="0" err="1" smtClean="0"/>
              <a:t>requirements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de-DE" dirty="0" smtClean="0"/>
              <a:t>In a real-</a:t>
            </a:r>
            <a:r>
              <a:rPr lang="de-DE" dirty="0" err="1" smtClean="0"/>
              <a:t>life</a:t>
            </a:r>
            <a:r>
              <a:rPr lang="de-DE" dirty="0" smtClean="0"/>
              <a:t> </a:t>
            </a:r>
            <a:r>
              <a:rPr lang="de-DE" dirty="0" err="1" smtClean="0"/>
              <a:t>scenario</a:t>
            </a:r>
            <a:r>
              <a:rPr lang="de-DE" dirty="0" smtClean="0"/>
              <a:t>, </a:t>
            </a:r>
            <a:r>
              <a:rPr lang="de-DE" dirty="0" err="1" smtClean="0"/>
              <a:t>clsoe</a:t>
            </a:r>
            <a:r>
              <a:rPr lang="de-DE" dirty="0" smtClean="0"/>
              <a:t> </a:t>
            </a:r>
            <a:r>
              <a:rPr lang="de-DE" dirty="0" err="1" smtClean="0"/>
              <a:t>participation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stakeholders</a:t>
            </a:r>
            <a:r>
              <a:rPr lang="de-DE" dirty="0" smtClean="0"/>
              <a:t>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hel</a:t>
            </a:r>
            <a:r>
              <a:rPr lang="de-DE" dirty="0" smtClean="0"/>
              <a:t> </a:t>
            </a:r>
            <a:r>
              <a:rPr lang="de-DE" dirty="0" err="1" smtClean="0"/>
              <a:t>pus</a:t>
            </a:r>
            <a:r>
              <a:rPr lang="de-DE" dirty="0" smtClean="0"/>
              <a:t> </a:t>
            </a:r>
            <a:r>
              <a:rPr lang="de-DE" dirty="0" err="1" smtClean="0"/>
              <a:t>further</a:t>
            </a:r>
            <a:r>
              <a:rPr lang="de-DE" dirty="0" smtClean="0"/>
              <a:t> </a:t>
            </a:r>
            <a:r>
              <a:rPr lang="de-DE" dirty="0" err="1" smtClean="0"/>
              <a:t>refine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endParaRPr lang="de-DE" dirty="0" smtClean="0"/>
          </a:p>
          <a:p>
            <a:endParaRPr lang="de-DE" dirty="0" smtClean="0"/>
          </a:p>
        </p:txBody>
      </p:sp>
      <p:pic>
        <p:nvPicPr>
          <p:cNvPr id="8" name="Grafik 7" descr="Venn Diagram: New in Wolfram Language 1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384" y="1557020"/>
            <a:ext cx="2919416" cy="26911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1904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tz">
  <a:themeElements>
    <a:clrScheme name="Netz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Netz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Netz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TM03457485[[fn=Netz]]</Template>
  <TotalTime>0</TotalTime>
  <Words>328</Words>
  <Application>Microsoft Office PowerPoint</Application>
  <PresentationFormat>Breitbild</PresentationFormat>
  <Paragraphs>50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Arial</vt:lpstr>
      <vt:lpstr>Calibri</vt:lpstr>
      <vt:lpstr>Century Gothic</vt:lpstr>
      <vt:lpstr>Symbol</vt:lpstr>
      <vt:lpstr>Times New Roman</vt:lpstr>
      <vt:lpstr>Wingdings</vt:lpstr>
      <vt:lpstr>Netz</vt:lpstr>
      <vt:lpstr>London  Boroughs  Clustering</vt:lpstr>
      <vt:lpstr>Two Challenges one Result</vt:lpstr>
      <vt:lpstr>Data &amp; Preparation</vt:lpstr>
      <vt:lpstr>Data &amp; Preparation</vt:lpstr>
      <vt:lpstr>Demographic Clustering</vt:lpstr>
      <vt:lpstr>Clustering by Venues</vt:lpstr>
      <vt:lpstr>LOW ARI SCORE: Intersection required</vt:lpstr>
      <vt:lpstr>Final Results</vt:lpstr>
      <vt:lpstr>Conclusion &amp; Further requirements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London  Boroughs  Clustering</dc:title>
  <dc:creator>Tomas Bertoglia</dc:creator>
  <cp:lastModifiedBy>Tomas Bertoglia</cp:lastModifiedBy>
  <cp:revision>14</cp:revision>
  <dcterms:created xsi:type="dcterms:W3CDTF">2020-06-24T12:05:50Z</dcterms:created>
  <dcterms:modified xsi:type="dcterms:W3CDTF">2020-06-24T21:04:09Z</dcterms:modified>
</cp:coreProperties>
</file>

<file path=docProps/thumbnail.jpeg>
</file>